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45"/>
  </p:notesMasterIdLst>
  <p:sldIdLst>
    <p:sldId id="256" r:id="rId2"/>
    <p:sldId id="300" r:id="rId3"/>
    <p:sldId id="301" r:id="rId4"/>
    <p:sldId id="273" r:id="rId5"/>
    <p:sldId id="257" r:id="rId6"/>
    <p:sldId id="258" r:id="rId7"/>
    <p:sldId id="259" r:id="rId8"/>
    <p:sldId id="261" r:id="rId9"/>
    <p:sldId id="272" r:id="rId10"/>
    <p:sldId id="269" r:id="rId11"/>
    <p:sldId id="270" r:id="rId12"/>
    <p:sldId id="267" r:id="rId13"/>
    <p:sldId id="298" r:id="rId14"/>
    <p:sldId id="266" r:id="rId15"/>
    <p:sldId id="297" r:id="rId16"/>
    <p:sldId id="271" r:id="rId17"/>
    <p:sldId id="260" r:id="rId18"/>
    <p:sldId id="264" r:id="rId19"/>
    <p:sldId id="262" r:id="rId20"/>
    <p:sldId id="263" r:id="rId21"/>
    <p:sldId id="265" r:id="rId22"/>
    <p:sldId id="274" r:id="rId23"/>
    <p:sldId id="276" r:id="rId24"/>
    <p:sldId id="277" r:id="rId25"/>
    <p:sldId id="278" r:id="rId26"/>
    <p:sldId id="280" r:id="rId27"/>
    <p:sldId id="279" r:id="rId28"/>
    <p:sldId id="275" r:id="rId29"/>
    <p:sldId id="287" r:id="rId30"/>
    <p:sldId id="286" r:id="rId31"/>
    <p:sldId id="282" r:id="rId32"/>
    <p:sldId id="283" r:id="rId33"/>
    <p:sldId id="284" r:id="rId34"/>
    <p:sldId id="285" r:id="rId35"/>
    <p:sldId id="288" r:id="rId36"/>
    <p:sldId id="289" r:id="rId37"/>
    <p:sldId id="281" r:id="rId38"/>
    <p:sldId id="295" r:id="rId39"/>
    <p:sldId id="290" r:id="rId40"/>
    <p:sldId id="294" r:id="rId41"/>
    <p:sldId id="293" r:id="rId42"/>
    <p:sldId id="296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839D-091B-453F-9344-D1F20E7C1C46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E5800-3EF7-4641-9096-B9456098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6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8579-BA5E-43B1-918A-908A45A2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jpeg"/><Relationship Id="rId5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 smtClean="0"/>
              <a:t>Space is Full</a:t>
            </a:r>
            <a:endParaRPr lang="en-US" sz="11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Chris R. Gilly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www.sciencenews.org/wp-content/uploads/2018/05/052518_lg_eclipse_fea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 bwMode="auto">
          <a:xfrm>
            <a:off x="153024" y="127836"/>
            <a:ext cx="11933682" cy="66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2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img.huffingtonpost.com/asset/57c9b722180000b429bcee9c.jpeg?ops=scalefit_720_noupsca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7" b="7737"/>
          <a:stretch/>
        </p:blipFill>
        <p:spPr bwMode="auto">
          <a:xfrm>
            <a:off x="105819" y="108065"/>
            <a:ext cx="11957075" cy="662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xmas_c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681" y="206375"/>
            <a:ext cx="5929921" cy="4448752"/>
          </a:xfrm>
        </p:spPr>
      </p:pic>
      <p:pic>
        <p:nvPicPr>
          <p:cNvPr id="5" name="xmas_c2_bi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8602" y="206375"/>
            <a:ext cx="5929867" cy="4448752"/>
          </a:xfrm>
          <a:prstGeom prst="rect">
            <a:avLst/>
          </a:prstGeom>
        </p:spPr>
      </p:pic>
      <p:pic>
        <p:nvPicPr>
          <p:cNvPr id="8196" name="Picture 4" descr="Solar and Heliospheric Observato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52" y="4655128"/>
            <a:ext cx="3575242" cy="20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ronagraph | telescope | Britannica.co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27319"/>
          <a:stretch/>
        </p:blipFill>
        <p:spPr bwMode="auto">
          <a:xfrm>
            <a:off x="6089073" y="4655127"/>
            <a:ext cx="5238750" cy="20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6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98284_10201913954913348_23172_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8" y="103907"/>
            <a:ext cx="11832040" cy="6656503"/>
          </a:xfrm>
        </p:spPr>
      </p:pic>
    </p:spTree>
    <p:extLst>
      <p:ext uri="{BB962C8B-B14F-4D97-AF65-F5344CB8AC3E}">
        <p14:creationId xmlns:p14="http://schemas.microsoft.com/office/powerpoint/2010/main" val="33840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upload.wikimedia.org/wikipedia/commons/1/1d/Solar_wind_Speed_interplanetary_magnetic_fie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2" y="173919"/>
            <a:ext cx="6506402" cy="646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lysses - Mission 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49" y="344655"/>
            <a:ext cx="5252372" cy="37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upload.wikimedia.org/wikipedia/commons/8/80/Ulysses_at_Jupiter_H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144" y="4225721"/>
            <a:ext cx="2716692" cy="19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WOOPS - Ulysses - Cosm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19" y="3838312"/>
            <a:ext cx="2737122" cy="253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s://sol24.net/data/ace-mag-swepam-24-hou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2" y="329998"/>
            <a:ext cx="7733975" cy="618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17 impresionantes robots que exploran el espacio sideral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20707" y="1700989"/>
            <a:ext cx="6141890" cy="34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09" y="342857"/>
            <a:ext cx="9875520" cy="135636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Spacecraft, Remote and In-situ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https://science.gsfc.nasa.gov/674/swx_services/images/swx_services_desk_pic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34"/>
          <a:stretch/>
        </p:blipFill>
        <p:spPr bwMode="auto">
          <a:xfrm>
            <a:off x="193343" y="1818611"/>
            <a:ext cx="11805435" cy="485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sci.esa.int/jump.cfm?oid=41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2" y="173123"/>
            <a:ext cx="11954722" cy="65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7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94" y="145473"/>
            <a:ext cx="8931467" cy="6504710"/>
          </a:xfrm>
        </p:spPr>
      </p:pic>
    </p:spTree>
    <p:extLst>
      <p:ext uri="{BB962C8B-B14F-4D97-AF65-F5344CB8AC3E}">
        <p14:creationId xmlns:p14="http://schemas.microsoft.com/office/powerpoint/2010/main" val="17132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sunearthday.nasa.gov/2008/TTT/62_heliopause.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81" y="110289"/>
            <a:ext cx="9753196" cy="658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may contain: one or more people and ind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20753" b="46672"/>
          <a:stretch/>
        </p:blipFill>
        <p:spPr bwMode="auto">
          <a:xfrm>
            <a:off x="5869187" y="3026391"/>
            <a:ext cx="6319221" cy="383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GT Physic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71161"/>
            <a:ext cx="6019800" cy="1386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698" y="259058"/>
            <a:ext cx="56188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My name is Chris Gilly!</a:t>
            </a:r>
          </a:p>
          <a:p>
            <a:pPr algn="r"/>
            <a:r>
              <a:rPr lang="en-US" sz="2000" dirty="0" smtClean="0"/>
              <a:t>(Chris R. Gilly in publication)     </a:t>
            </a:r>
            <a:endParaRPr lang="en-US" sz="2000" dirty="0"/>
          </a:p>
        </p:txBody>
      </p:sp>
      <p:pic>
        <p:nvPicPr>
          <p:cNvPr id="8200" name="Picture 8" descr="Image may contain: 2 people, people standing, suit and in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960"/>
            <a:ext cx="6019800" cy="40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dramatech thea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6172200" cy="30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www.researchgate.net/profile/K_Strong/publication/314276622/figure/fig1/AS:629978693640194@1527210033956/The-domain-of-the-Sun-the-heliosphere-stretches-from-the-Sun-itself-center-of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24" y="138545"/>
            <a:ext cx="8863850" cy="6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1706" y="119496"/>
            <a:ext cx="5457304" cy="1356360"/>
          </a:xfrm>
        </p:spPr>
        <p:txBody>
          <a:bodyPr/>
          <a:lstStyle/>
          <a:p>
            <a:pPr algn="ctr"/>
            <a:r>
              <a:rPr lang="en-US" dirty="0" smtClean="0"/>
              <a:t>Ocean Between </a:t>
            </a:r>
            <a:r>
              <a:rPr lang="en-US" dirty="0"/>
              <a:t>S</a:t>
            </a:r>
            <a:r>
              <a:rPr lang="en-US" dirty="0" smtClean="0"/>
              <a:t>tars</a:t>
            </a:r>
            <a:endParaRPr lang="en-US" dirty="0"/>
          </a:p>
        </p:txBody>
      </p:sp>
      <p:pic>
        <p:nvPicPr>
          <p:cNvPr id="7170" name="Picture 2" descr="https://scienceblogs.com/files/startswithabang/files/2016/09/Hs-2009-03-a-web_print-600x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9" y="119496"/>
            <a:ext cx="6089712" cy="65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POD: 2016 May 22 - LL Orionis: When Cosmic Winds Col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06" y="1238272"/>
            <a:ext cx="5457304" cy="30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ere. There. Everywher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51" y="3883347"/>
            <a:ext cx="3732414" cy="27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6" y="5894417"/>
            <a:ext cx="5890254" cy="473133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US" sz="1600" i="1" dirty="0"/>
              <a:t>Four runaway stars plowing through regions of dense interstellar gas and creating bright bow waves and trailing tails of glowing gas. Image credit: NASA, ESA and R. </a:t>
            </a:r>
            <a:r>
              <a:rPr lang="en-US" sz="1600" i="1" dirty="0" err="1"/>
              <a:t>Sahai</a:t>
            </a:r>
            <a:r>
              <a:rPr lang="en-US" sz="1600" i="1" dirty="0"/>
              <a:t> (NASA/JPL), taken with Hubble's Advanced Camera for Surveys.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File:&quot;Finger of God&quot; Bok globule in the Carina Nebu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r="3221"/>
          <a:stretch/>
        </p:blipFill>
        <p:spPr bwMode="auto">
          <a:xfrm>
            <a:off x="166251" y="501531"/>
            <a:ext cx="668352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ile:Barnard 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49" y="493486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alaxy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9" y="192540"/>
            <a:ext cx="8080622" cy="6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Windy Galaxies – The Thunderbolts Project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18522" y="999235"/>
            <a:ext cx="6477125" cy="48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New tools making it possible to observe &amp;#39;circumgalactic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3" y="126988"/>
            <a:ext cx="10922653" cy="65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8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blog.nationalgeographic.org/wp-content/uploads/2013/05/M31M33_radio_pandas_overlay_tr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58" y="199192"/>
            <a:ext cx="8563428" cy="645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s://i.ytimg.com/vi/TF61So6C0m8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"/>
          <a:stretch/>
        </p:blipFill>
        <p:spPr bwMode="auto">
          <a:xfrm>
            <a:off x="101079" y="128903"/>
            <a:ext cx="11977614" cy="656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ttp://i.ytimg.com/vi/Qys80HF9-PE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"/>
          <a:stretch/>
        </p:blipFill>
        <p:spPr bwMode="auto">
          <a:xfrm>
            <a:off x="187507" y="192834"/>
            <a:ext cx="11849182" cy="65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mall asteroid to shave safely by Earth Fri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214" y="2382726"/>
            <a:ext cx="3945832" cy="40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030095" y="2527069"/>
            <a:ext cx="3762951" cy="3660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That’s enough about big stuff…what about small stuff?</a:t>
            </a:r>
            <a:endParaRPr lang="en-US" dirty="0"/>
          </a:p>
        </p:txBody>
      </p:sp>
      <p:pic>
        <p:nvPicPr>
          <p:cNvPr id="20482" name="Picture 2" descr="Atom Symbol Characters · Free image o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8" y="2556485"/>
            <a:ext cx="5417911" cy="38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Magnetic moment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946" y="2832255"/>
            <a:ext cx="3387115" cy="33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imagine just a tiny cube of “nothing”</a:t>
            </a:r>
            <a:br>
              <a:rPr lang="en-US" dirty="0" smtClean="0"/>
            </a:br>
            <a:r>
              <a:rPr lang="en-US" dirty="0" smtClean="0"/>
              <a:t>deep in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What is a Centimeter? Part 2! | Socially Scienti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4" y="2944906"/>
            <a:ext cx="36385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ia 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U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560"/>
            <a:ext cx="5386300" cy="313944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386300" cy="3718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8400" y="6457890"/>
            <a:ext cx="4253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Check out my website: www.gilly.space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662" y="0"/>
            <a:ext cx="6276975" cy="1152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9156" y="3712916"/>
            <a:ext cx="1930400" cy="1773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8777" y="3777085"/>
            <a:ext cx="4376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</a:rPr>
              <a:t>Stuff I’m Doing: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Graduate </a:t>
            </a:r>
            <a:r>
              <a:rPr lang="en-US" dirty="0">
                <a:solidFill>
                  <a:schemeClr val="accent1"/>
                </a:solidFill>
              </a:rPr>
              <a:t>Research </a:t>
            </a:r>
            <a:r>
              <a:rPr lang="en-US" dirty="0" smtClean="0">
                <a:solidFill>
                  <a:schemeClr val="accent1"/>
                </a:solidFill>
              </a:rPr>
              <a:t>Assistant/ PhD Candidate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Graduate Admissions Committee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Planetarium Series </a:t>
            </a:r>
            <a:r>
              <a:rPr lang="en-US" dirty="0" smtClean="0">
                <a:solidFill>
                  <a:schemeClr val="accent1"/>
                </a:solidFill>
              </a:rPr>
              <a:t>Coordinator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Boulder </a:t>
            </a:r>
            <a:r>
              <a:rPr lang="en-US" dirty="0">
                <a:solidFill>
                  <a:schemeClr val="accent1"/>
                </a:solidFill>
              </a:rPr>
              <a:t>Jr Astronauts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Summer Instructor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lasp.colorado.edu/home/wp-content/uploads/2012/01/lasp-logo.color_.2lines-subtext.white-bg.large_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8916"/>
          <a:stretch/>
        </p:blipFill>
        <p:spPr bwMode="auto">
          <a:xfrm>
            <a:off x="0" y="5503188"/>
            <a:ext cx="5386300" cy="13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7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nj1015.com/files/2016/01/Entire-Observable-Univer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63" y="198812"/>
            <a:ext cx="9716889" cy="64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1" y="0"/>
            <a:ext cx="9875520" cy="1356360"/>
          </a:xfrm>
        </p:spPr>
        <p:txBody>
          <a:bodyPr/>
          <a:lstStyle/>
          <a:p>
            <a:r>
              <a:rPr lang="en-US" dirty="0" smtClean="0"/>
              <a:t>Photons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ronal loop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5" y="215900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15900"/>
            <a:ext cx="9875520" cy="1356360"/>
          </a:xfrm>
        </p:spPr>
        <p:txBody>
          <a:bodyPr/>
          <a:lstStyle/>
          <a:p>
            <a:r>
              <a:rPr lang="en-US" dirty="0" smtClean="0"/>
              <a:t>Magnetic Fields</a:t>
            </a:r>
            <a:endParaRPr lang="en-US" dirty="0"/>
          </a:p>
        </p:txBody>
      </p:sp>
      <p:pic>
        <p:nvPicPr>
          <p:cNvPr id="21508" name="Picture 4" descr="Coronal Loops in the Sun&amp;#39;s Atmosphere | UCAR Center fo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47" y="1647372"/>
            <a:ext cx="6858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agnetic moment - Wikipedi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1374">
            <a:off x="5933556" y="2818490"/>
            <a:ext cx="5244225" cy="52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6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img.huffingtonpost.com/asset/57c9b722180000b429bcee9c.jpeg?ops=scalefit_720_noup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74" y="199881"/>
            <a:ext cx="9925396" cy="65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etic moment - Wikipedi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63307">
            <a:off x="4328432" y="1840153"/>
            <a:ext cx="3387115" cy="33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Sculptor Galax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0" y="231053"/>
            <a:ext cx="9631271" cy="64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etic moment - Wikipedi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22838" y="1269744"/>
            <a:ext cx="4333431" cy="433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8" y="335280"/>
            <a:ext cx="9875520" cy="1356360"/>
          </a:xfrm>
        </p:spPr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http://www.technocrazed.com/wp-content/uploads/2013/06/earth_position_in_universe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43" y="243782"/>
            <a:ext cx="6537393" cy="63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etic moment - Wikipedi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615" y="-1463039"/>
            <a:ext cx="10357658" cy="1035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6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hat is the nature of cosmic rays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7"/>
          <a:stretch/>
        </p:blipFill>
        <p:spPr bwMode="auto">
          <a:xfrm>
            <a:off x="179478" y="264564"/>
            <a:ext cx="4941916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168" y="0"/>
            <a:ext cx="9875520" cy="1356360"/>
          </a:xfrm>
        </p:spPr>
        <p:txBody>
          <a:bodyPr/>
          <a:lstStyle/>
          <a:p>
            <a:r>
              <a:rPr lang="en-US" dirty="0" smtClean="0"/>
              <a:t>Particles</a:t>
            </a:r>
            <a:endParaRPr lang="en-US" dirty="0"/>
          </a:p>
        </p:txBody>
      </p:sp>
      <p:pic>
        <p:nvPicPr>
          <p:cNvPr id="4" name="xmas_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045" r="8991" b="-630"/>
          <a:stretch/>
        </p:blipFill>
        <p:spPr>
          <a:xfrm>
            <a:off x="4979326" y="264564"/>
            <a:ext cx="6949440" cy="6400800"/>
          </a:xfrm>
          <a:prstGeom prst="rect">
            <a:avLst/>
          </a:prstGeom>
        </p:spPr>
      </p:pic>
      <p:pic>
        <p:nvPicPr>
          <p:cNvPr id="28676" name="Picture 4" descr="What Are Cosmic Rays? | Sp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9" y="3503691"/>
            <a:ext cx="4163926" cy="31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8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425" y="278619"/>
            <a:ext cx="9875520" cy="1356360"/>
          </a:xfrm>
        </p:spPr>
        <p:txBody>
          <a:bodyPr/>
          <a:lstStyle/>
          <a:p>
            <a:r>
              <a:rPr lang="en-US" dirty="0" smtClean="0"/>
              <a:t>Particles</a:t>
            </a:r>
            <a:endParaRPr lang="en-US" dirty="0"/>
          </a:p>
        </p:txBody>
      </p:sp>
      <p:pic>
        <p:nvPicPr>
          <p:cNvPr id="5" name="Picture 8" descr="What is a Centimeter? Part 2! | Socially Scienti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5" y="1897503"/>
            <a:ext cx="36385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8255" y="4919008"/>
            <a:ext cx="32928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IGM: 1 particle / meter^3</a:t>
            </a:r>
          </a:p>
          <a:p>
            <a:r>
              <a:rPr lang="en-US" sz="2400" dirty="0" smtClean="0"/>
              <a:t>Galaxy: 1 particle / cc</a:t>
            </a:r>
          </a:p>
          <a:p>
            <a:r>
              <a:rPr lang="en-US" sz="2400" dirty="0" smtClean="0"/>
              <a:t>GMC: 1000 / cc</a:t>
            </a:r>
          </a:p>
          <a:p>
            <a:r>
              <a:rPr lang="en-US" sz="2400" dirty="0" smtClean="0"/>
              <a:t>GMC Cores: 10^6 / cc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5" y="365285"/>
            <a:ext cx="5695251" cy="62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571" y="341086"/>
            <a:ext cx="9875520" cy="1356360"/>
          </a:xfrm>
        </p:spPr>
        <p:txBody>
          <a:bodyPr/>
          <a:lstStyle/>
          <a:p>
            <a:pPr algn="ctr"/>
            <a:r>
              <a:rPr lang="en-US" dirty="0" smtClean="0"/>
              <a:t>“Quantum Fluctuations” – Chromodynamics or something</a:t>
            </a:r>
            <a:endParaRPr lang="en-US" dirty="0"/>
          </a:p>
        </p:txBody>
      </p:sp>
      <p:pic>
        <p:nvPicPr>
          <p:cNvPr id="5" name="Glu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457" y="1817913"/>
            <a:ext cx="8483600" cy="4771673"/>
          </a:xfrm>
        </p:spPr>
      </p:pic>
    </p:spTree>
    <p:extLst>
      <p:ext uri="{BB962C8B-B14F-4D97-AF65-F5344CB8AC3E}">
        <p14:creationId xmlns:p14="http://schemas.microsoft.com/office/powerpoint/2010/main" val="36702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415" y="0"/>
            <a:ext cx="9875520" cy="1356360"/>
          </a:xfrm>
        </p:spPr>
        <p:txBody>
          <a:bodyPr/>
          <a:lstStyle/>
          <a:p>
            <a:r>
              <a:rPr lang="en-US" dirty="0" smtClean="0"/>
              <a:t>Zero-Energy Universe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18" y="1284316"/>
            <a:ext cx="9872871" cy="403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Postulated in 1973</a:t>
            </a:r>
          </a:p>
          <a:p>
            <a:r>
              <a:rPr lang="en-US" sz="2800" dirty="0" smtClean="0"/>
              <a:t>Equal amount of positive-energy matter and negative-energy space/gravity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Whole universe might be a </a:t>
            </a:r>
            <a:br>
              <a:rPr lang="en-US" sz="2800" dirty="0" smtClean="0"/>
            </a:br>
            <a:r>
              <a:rPr lang="en-US" sz="2800" dirty="0" smtClean="0"/>
              <a:t>“quantum fluctuation”</a:t>
            </a:r>
          </a:p>
          <a:p>
            <a:pPr lvl="1"/>
            <a:r>
              <a:rPr lang="en-US" sz="2400" dirty="0" smtClean="0"/>
              <a:t>Source of the big bang</a:t>
            </a:r>
          </a:p>
          <a:p>
            <a:r>
              <a:rPr lang="en-US" sz="2800" dirty="0" smtClean="0"/>
              <a:t>Could explain “flatness” of universe”</a:t>
            </a:r>
          </a:p>
          <a:p>
            <a:pPr marL="45720" indent="0">
              <a:buNone/>
            </a:pPr>
            <a:endParaRPr lang="en-US" sz="2800" dirty="0"/>
          </a:p>
          <a:p>
            <a:r>
              <a:rPr lang="en-US" sz="2800" dirty="0" smtClean="0"/>
              <a:t>Idea: </a:t>
            </a:r>
            <a:r>
              <a:rPr lang="en-US" sz="2800" dirty="0" err="1" smtClean="0"/>
              <a:t>Spacetime</a:t>
            </a:r>
            <a:r>
              <a:rPr lang="en-US" sz="2800" dirty="0" smtClean="0"/>
              <a:t> contains energy, and is a part of “empty space”</a:t>
            </a:r>
          </a:p>
        </p:txBody>
      </p:sp>
      <p:pic>
        <p:nvPicPr>
          <p:cNvPr id="35842" name="Picture 2" descr="The Thermodynamics of an Intelligent Living Univer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2736978"/>
            <a:ext cx="4058227" cy="27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100 Years of General Relativity | NASA Blueshi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7" y="331438"/>
            <a:ext cx="11153775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502" y="236003"/>
            <a:ext cx="9875520" cy="1356360"/>
          </a:xfrm>
        </p:spPr>
        <p:txBody>
          <a:bodyPr/>
          <a:lstStyle/>
          <a:p>
            <a:r>
              <a:rPr lang="en-US" dirty="0" smtClean="0"/>
              <a:t>SPACE IS AN 				“OBJECT”!</a:t>
            </a:r>
            <a:endParaRPr lang="en-US" dirty="0"/>
          </a:p>
        </p:txBody>
      </p:sp>
      <p:pic>
        <p:nvPicPr>
          <p:cNvPr id="6" name="Picture 4" descr="general relativity - Spacetime geometry around two black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3" y="3676539"/>
            <a:ext cx="3690842" cy="29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4089" y="2057400"/>
            <a:ext cx="12347050" cy="40386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8000" dirty="0"/>
              <a:t>Space is mostly e</a:t>
            </a:r>
            <a:r>
              <a:rPr lang="en-US" sz="8000" dirty="0" smtClean="0"/>
              <a:t>mpty</a:t>
            </a:r>
          </a:p>
          <a:p>
            <a:pPr marL="45720" indent="0" algn="ctr">
              <a:buNone/>
            </a:pPr>
            <a:r>
              <a:rPr lang="en-US" sz="8000" dirty="0" smtClean="0"/>
              <a:t>…is </a:t>
            </a:r>
            <a:r>
              <a:rPr lang="en-US" sz="8000" dirty="0"/>
              <a:t>a lie. Forget it. False.</a:t>
            </a:r>
          </a:p>
          <a:p>
            <a:pPr algn="ctr"/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915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Image result for space time b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77" y="343592"/>
            <a:ext cx="11137823" cy="62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http://2.bp.blogspot.com/-sRoeh--JNXQ/UcKNv_D2ZZI/AAAAAAAAEnI/OLVOLEW5fVY/s1600/be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454" y="538508"/>
            <a:ext cx="10392416" cy="5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nj1015.com/files/2016/01/Entire-Observable-Univers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r="16169"/>
          <a:stretch/>
        </p:blipFill>
        <p:spPr bwMode="auto">
          <a:xfrm>
            <a:off x="363039" y="1367817"/>
            <a:ext cx="3917863" cy="38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63684" y="1629871"/>
            <a:ext cx="74927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&gt;Space is an object, filled with:</a:t>
            </a:r>
          </a:p>
          <a:p>
            <a:pPr lvl="1"/>
            <a:r>
              <a:rPr lang="en-US" sz="2800" dirty="0" smtClean="0"/>
              <a:t>(Magnetic) Fields</a:t>
            </a:r>
          </a:p>
          <a:p>
            <a:pPr lvl="1"/>
            <a:r>
              <a:rPr lang="en-US" sz="2800" dirty="0" smtClean="0"/>
              <a:t>Photons</a:t>
            </a:r>
          </a:p>
          <a:p>
            <a:pPr lvl="1"/>
            <a:r>
              <a:rPr lang="en-US" sz="2800" dirty="0" smtClean="0"/>
              <a:t>Cosmic Rays</a:t>
            </a:r>
          </a:p>
          <a:p>
            <a:pPr lvl="1"/>
            <a:r>
              <a:rPr lang="en-US" sz="2800" dirty="0"/>
              <a:t>QCD </a:t>
            </a:r>
            <a:r>
              <a:rPr lang="en-US" sz="2800" dirty="0" smtClean="0"/>
              <a:t>Nonsense</a:t>
            </a:r>
          </a:p>
          <a:p>
            <a:pPr lvl="1"/>
            <a:r>
              <a:rPr lang="en-US" sz="2800" dirty="0" smtClean="0"/>
              <a:t>Hydrogen (“Stuff”)</a:t>
            </a:r>
          </a:p>
          <a:p>
            <a:endParaRPr lang="en-US" sz="2800" dirty="0"/>
          </a:p>
          <a:p>
            <a:r>
              <a:rPr lang="en-US" sz="2800" dirty="0" smtClean="0"/>
              <a:t>&gt;For Matter: When you zoom out, </a:t>
            </a:r>
          </a:p>
          <a:p>
            <a:r>
              <a:rPr lang="en-US" sz="2800" dirty="0" smtClean="0"/>
              <a:t>you also have to increase the size of your handful.</a:t>
            </a:r>
          </a:p>
          <a:p>
            <a:endParaRPr lang="en-US" sz="2800" dirty="0" smtClean="0"/>
          </a:p>
          <a:p>
            <a:r>
              <a:rPr lang="en-US" sz="2800" dirty="0" smtClean="0"/>
              <a:t>&gt;There is way more stuff in space than on Earth.</a:t>
            </a:r>
          </a:p>
          <a:p>
            <a:endParaRPr lang="en-US" sz="2800" dirty="0"/>
          </a:p>
        </p:txBody>
      </p:sp>
      <p:pic>
        <p:nvPicPr>
          <p:cNvPr id="5" name="Picture 8" descr="What is a Centimeter? Part 2! | Socially Scientif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05" y="2377440"/>
            <a:ext cx="2819138" cy="211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61043" y="273511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Space is Full</a:t>
            </a:r>
            <a:endParaRPr lang="en-US" sz="8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46272" y="4611256"/>
            <a:ext cx="1734630" cy="1777486"/>
            <a:chOff x="2161246" y="4717193"/>
            <a:chExt cx="1734630" cy="1777486"/>
          </a:xfrm>
        </p:grpSpPr>
        <p:pic>
          <p:nvPicPr>
            <p:cNvPr id="9" name="Picture 4" descr="Small asteroid to shave safely by Earth Frida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61246" y="4717193"/>
              <a:ext cx="1734630" cy="177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 flipH="1">
              <a:off x="2177933" y="4728504"/>
              <a:ext cx="1654233" cy="17138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Stuff – Graduate Admissions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Don’t explain the details of your research – they don’t really care</a:t>
            </a:r>
          </a:p>
          <a:p>
            <a:r>
              <a:rPr lang="en-US" sz="2800" dirty="0" smtClean="0"/>
              <a:t>Do include a few extra-</a:t>
            </a:r>
            <a:r>
              <a:rPr lang="en-US" sz="2800" dirty="0" err="1" smtClean="0"/>
              <a:t>curriculars</a:t>
            </a:r>
            <a:r>
              <a:rPr lang="en-US" sz="2800" dirty="0" smtClean="0"/>
              <a:t>. It counts for a lot!</a:t>
            </a:r>
          </a:p>
          <a:p>
            <a:r>
              <a:rPr lang="en-US" sz="2800" dirty="0" smtClean="0"/>
              <a:t>A grit story is great to have too.</a:t>
            </a:r>
          </a:p>
          <a:p>
            <a:r>
              <a:rPr lang="en-US" sz="2800" dirty="0" smtClean="0"/>
              <a:t>Letters of Rec are kind of just a box to check</a:t>
            </a:r>
          </a:p>
          <a:p>
            <a:r>
              <a:rPr lang="en-US" sz="2800" dirty="0" smtClean="0"/>
              <a:t>Make sure to say</a:t>
            </a:r>
          </a:p>
          <a:p>
            <a:pPr lvl="1"/>
            <a:r>
              <a:rPr lang="en-US" sz="2800" dirty="0" smtClean="0"/>
              <a:t>Why you want to go to grad school at all</a:t>
            </a:r>
          </a:p>
          <a:p>
            <a:pPr lvl="1"/>
            <a:r>
              <a:rPr lang="en-US" sz="2800" dirty="0" smtClean="0"/>
              <a:t>Why you want to go to this particular grad school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4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712422"/>
            <a:ext cx="9872871" cy="438357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Space Is Empty is a Lie</a:t>
            </a:r>
          </a:p>
          <a:p>
            <a:pPr lvl="1"/>
            <a:r>
              <a:rPr lang="en-US" dirty="0" smtClean="0"/>
              <a:t>Less stuff than earth, but not empty</a:t>
            </a:r>
          </a:p>
          <a:p>
            <a:pPr lvl="2"/>
            <a:r>
              <a:rPr lang="en-US" dirty="0" smtClean="0"/>
              <a:t>Zoom out, handful also has to zoom out</a:t>
            </a:r>
          </a:p>
          <a:p>
            <a:pPr lvl="2"/>
            <a:r>
              <a:rPr lang="en-US" dirty="0"/>
              <a:t>Sphere around earth, inside and out, outside has 10^^</a:t>
            </a:r>
            <a:r>
              <a:rPr lang="en-US" dirty="0" err="1"/>
              <a:t>inf</a:t>
            </a:r>
            <a:r>
              <a:rPr lang="en-US" dirty="0"/>
              <a:t> more </a:t>
            </a:r>
            <a:r>
              <a:rPr lang="en-US" dirty="0" smtClean="0"/>
              <a:t>stuff</a:t>
            </a:r>
          </a:p>
          <a:p>
            <a:pPr lvl="1"/>
            <a:r>
              <a:rPr lang="en-US" dirty="0" smtClean="0"/>
              <a:t>Plasma Environment of Solar System</a:t>
            </a:r>
          </a:p>
          <a:p>
            <a:pPr lvl="2"/>
            <a:r>
              <a:rPr lang="en-US" dirty="0" smtClean="0"/>
              <a:t>Solar wind and </a:t>
            </a:r>
            <a:r>
              <a:rPr lang="en-US" dirty="0" err="1" smtClean="0"/>
              <a:t>Heliopause</a:t>
            </a:r>
            <a:endParaRPr lang="en-US" dirty="0" smtClean="0"/>
          </a:p>
          <a:p>
            <a:pPr lvl="2"/>
            <a:r>
              <a:rPr lang="en-US" dirty="0"/>
              <a:t>Magnetospheres and Aurorae</a:t>
            </a:r>
            <a:endParaRPr lang="en-US" dirty="0" smtClean="0"/>
          </a:p>
          <a:p>
            <a:pPr lvl="2"/>
            <a:r>
              <a:rPr lang="en-US" dirty="0" smtClean="0"/>
              <a:t>Galaxy as ocean, </a:t>
            </a:r>
            <a:r>
              <a:rPr lang="en-US" dirty="0" err="1" smtClean="0"/>
              <a:t>Heliotail</a:t>
            </a:r>
            <a:endParaRPr lang="en-US" dirty="0" smtClean="0"/>
          </a:p>
          <a:p>
            <a:pPr lvl="1"/>
            <a:r>
              <a:rPr lang="en-US" dirty="0" smtClean="0"/>
              <a:t>What is the most empty place?</a:t>
            </a:r>
          </a:p>
          <a:p>
            <a:pPr lvl="2"/>
            <a:r>
              <a:rPr lang="en-US" dirty="0" smtClean="0"/>
              <a:t>Between Galaxies?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Graduate Admissions</a:t>
            </a:r>
          </a:p>
          <a:p>
            <a:pPr lvl="1"/>
            <a:r>
              <a:rPr lang="en-US" dirty="0" smtClean="0"/>
              <a:t>Rubric</a:t>
            </a:r>
          </a:p>
          <a:p>
            <a:pPr lvl="1"/>
            <a:r>
              <a:rPr lang="en-US" dirty="0" smtClean="0"/>
              <a:t>Statistics – Not just about qualifications</a:t>
            </a:r>
          </a:p>
          <a:p>
            <a:pPr lvl="1"/>
            <a:r>
              <a:rPr lang="en-US" dirty="0" smtClean="0"/>
              <a:t>Personal statements – my impressions</a:t>
            </a:r>
          </a:p>
          <a:p>
            <a:pPr lvl="2"/>
            <a:r>
              <a:rPr lang="en-US" dirty="0" smtClean="0"/>
              <a:t>Research description is useless</a:t>
            </a:r>
          </a:p>
          <a:p>
            <a:pPr lvl="2"/>
            <a:r>
              <a:rPr lang="en-US" dirty="0" smtClean="0"/>
              <a:t>Try to hit multiple dimensions – all eggs in one basket is bunk</a:t>
            </a:r>
          </a:p>
          <a:p>
            <a:pPr lvl="1"/>
            <a:r>
              <a:rPr lang="en-US" dirty="0" smtClean="0"/>
              <a:t>Letters of Rec are less important</a:t>
            </a:r>
          </a:p>
          <a:p>
            <a:pPr lvl="2"/>
            <a:r>
              <a:rPr lang="en-US" dirty="0" smtClean="0"/>
              <a:t>Only a small percentage</a:t>
            </a:r>
          </a:p>
        </p:txBody>
      </p:sp>
    </p:spTree>
    <p:extLst>
      <p:ext uri="{BB962C8B-B14F-4D97-AF65-F5344CB8AC3E}">
        <p14:creationId xmlns:p14="http://schemas.microsoft.com/office/powerpoint/2010/main" val="22764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thing You Need to Know About the Miraculou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2" y="945336"/>
            <a:ext cx="5116213" cy="51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oms and Molecules – A Kindergarten Perspective | Taugh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59" y="941750"/>
            <a:ext cx="4743807" cy="515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53" y="424987"/>
            <a:ext cx="10498974" cy="1356360"/>
          </a:xfrm>
        </p:spPr>
        <p:txBody>
          <a:bodyPr>
            <a:noAutofit/>
          </a:bodyPr>
          <a:lstStyle/>
          <a:p>
            <a:r>
              <a:rPr lang="en-US" sz="4800" dirty="0" smtClean="0"/>
              <a:t>But is the same thing true about space?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olar system. Johannes Kepler. | Greta Salimovaite / P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2361" y="1847849"/>
            <a:ext cx="7115129" cy="4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se4.mm.bing.net/th?id=OIP.U529TUN9e5PTjSEJO67d4QHaG-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6" y="1847849"/>
            <a:ext cx="4633899" cy="4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gilly.space/images/main/SS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"/>
          <a:stretch/>
        </p:blipFill>
        <p:spPr bwMode="auto">
          <a:xfrm>
            <a:off x="220091" y="228600"/>
            <a:ext cx="11785602" cy="64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https://www.nasa.gov/sites/default/files/images/752909main_Newmark_1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43" y="244597"/>
            <a:ext cx="8519886" cy="638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10535</TotalTime>
  <Words>438</Words>
  <Application>Microsoft Office PowerPoint</Application>
  <PresentationFormat>Widescreen</PresentationFormat>
  <Paragraphs>80</Paragraphs>
  <Slides>43</Slides>
  <Notes>1</Notes>
  <HiddenSlides>2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Calibri</vt:lpstr>
      <vt:lpstr>Corbel</vt:lpstr>
      <vt:lpstr>Basis</vt:lpstr>
      <vt:lpstr>Space is Full</vt:lpstr>
      <vt:lpstr>PowerPoint Presentation</vt:lpstr>
      <vt:lpstr>PowerPoint Presentation</vt:lpstr>
      <vt:lpstr>PowerPoint Presentation</vt:lpstr>
      <vt:lpstr>Outline</vt:lpstr>
      <vt:lpstr>PowerPoint Presentation</vt:lpstr>
      <vt:lpstr>But is the same thing true about space?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Spacecraft, Remote and In-situ</vt:lpstr>
      <vt:lpstr>PowerPoint Presentation</vt:lpstr>
      <vt:lpstr>PowerPoint Presentation</vt:lpstr>
      <vt:lpstr>PowerPoint Presentation</vt:lpstr>
      <vt:lpstr>PowerPoint Presentation</vt:lpstr>
      <vt:lpstr>Ocean Between Stars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enough about big stuff…what about small stuff?</vt:lpstr>
      <vt:lpstr>Lets imagine just a tiny cube of “nothing” deep in space</vt:lpstr>
      <vt:lpstr>Photons</vt:lpstr>
      <vt:lpstr>Magnetic Fields</vt:lpstr>
      <vt:lpstr>PowerPoint Presentation</vt:lpstr>
      <vt:lpstr>PowerPoint Presentation</vt:lpstr>
      <vt:lpstr>?</vt:lpstr>
      <vt:lpstr>Particles</vt:lpstr>
      <vt:lpstr>Particles</vt:lpstr>
      <vt:lpstr>“Quantum Fluctuations” – Chromodynamics or something</vt:lpstr>
      <vt:lpstr>Zero-Energy Universe</vt:lpstr>
      <vt:lpstr>SPACE IS AN     “OBJECT”!</vt:lpstr>
      <vt:lpstr>PowerPoint Presentation</vt:lpstr>
      <vt:lpstr>PowerPoint Presentation</vt:lpstr>
      <vt:lpstr>Space is Full</vt:lpstr>
      <vt:lpstr>Extra Stuff – Graduate Admissions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is mostly Empty…Is a lie. Forget it.</dc:title>
  <dc:creator>Christopher Gilbert</dc:creator>
  <cp:lastModifiedBy>Christopher Gilbert</cp:lastModifiedBy>
  <cp:revision>37</cp:revision>
  <dcterms:created xsi:type="dcterms:W3CDTF">2019-12-28T00:51:27Z</dcterms:created>
  <dcterms:modified xsi:type="dcterms:W3CDTF">2020-01-04T19:50:42Z</dcterms:modified>
</cp:coreProperties>
</file>